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1" r:id="rId4"/>
    <p:sldId id="268" r:id="rId5"/>
    <p:sldId id="262" r:id="rId6"/>
    <p:sldId id="270" r:id="rId7"/>
    <p:sldId id="271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88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C991-B008-4D68-AAFC-CE27CBCA7113}" type="datetimeFigureOut">
              <a:rPr lang="en-US" smtClean="0"/>
              <a:t>24/03/2020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FE9A-DFE5-4237-B965-F0816698B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583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C991-B008-4D68-AAFC-CE27CBCA7113}" type="datetimeFigureOut">
              <a:rPr lang="en-US" smtClean="0"/>
              <a:t>24/03/2020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FE9A-DFE5-4237-B965-F0816698B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247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C991-B008-4D68-AAFC-CE27CBCA7113}" type="datetimeFigureOut">
              <a:rPr lang="en-US" smtClean="0"/>
              <a:t>24/03/2020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FE9A-DFE5-4237-B965-F0816698B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858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C991-B008-4D68-AAFC-CE27CBCA7113}" type="datetimeFigureOut">
              <a:rPr lang="en-US" smtClean="0"/>
              <a:t>24/03/2020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FE9A-DFE5-4237-B965-F0816698B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11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C991-B008-4D68-AAFC-CE27CBCA7113}" type="datetimeFigureOut">
              <a:rPr lang="en-US" smtClean="0"/>
              <a:t>24/03/2020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FE9A-DFE5-4237-B965-F0816698B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432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C991-B008-4D68-AAFC-CE27CBCA7113}" type="datetimeFigureOut">
              <a:rPr lang="en-US" smtClean="0"/>
              <a:t>24/03/2020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FE9A-DFE5-4237-B965-F0816698B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401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C991-B008-4D68-AAFC-CE27CBCA7113}" type="datetimeFigureOut">
              <a:rPr lang="en-US" smtClean="0"/>
              <a:t>24/03/2020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FE9A-DFE5-4237-B965-F0816698B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170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C991-B008-4D68-AAFC-CE27CBCA7113}" type="datetimeFigureOut">
              <a:rPr lang="en-US" smtClean="0"/>
              <a:t>24/03/2020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FE9A-DFE5-4237-B965-F0816698B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776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C991-B008-4D68-AAFC-CE27CBCA7113}" type="datetimeFigureOut">
              <a:rPr lang="en-US" smtClean="0"/>
              <a:t>24/03/2020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FE9A-DFE5-4237-B965-F0816698B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9856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C991-B008-4D68-AAFC-CE27CBCA7113}" type="datetimeFigureOut">
              <a:rPr lang="en-US" smtClean="0"/>
              <a:t>24/03/2020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FE9A-DFE5-4237-B965-F0816698B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944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4C991-B008-4D68-AAFC-CE27CBCA7113}" type="datetimeFigureOut">
              <a:rPr lang="en-US" smtClean="0"/>
              <a:t>24/03/2020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DFE9A-DFE5-4237-B965-F0816698B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22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4C991-B008-4D68-AAFC-CE27CBCA7113}" type="datetimeFigureOut">
              <a:rPr lang="en-US" smtClean="0"/>
              <a:t>24/03/2020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DFE9A-DFE5-4237-B965-F0816698B5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19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0.wmf"/><Relationship Id="rId26" Type="http://schemas.openxmlformats.org/officeDocument/2006/relationships/image" Target="../media/image14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9.wmf"/><Relationship Id="rId20" Type="http://schemas.openxmlformats.org/officeDocument/2006/relationships/image" Target="../media/image11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3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10" Type="http://schemas.openxmlformats.org/officeDocument/2006/relationships/image" Target="../media/image6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Relationship Id="rId22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841662"/>
            <a:ext cx="7772400" cy="1470025"/>
          </a:xfrm>
        </p:spPr>
        <p:txBody>
          <a:bodyPr/>
          <a:lstStyle/>
          <a:p>
            <a:r>
              <a:rPr lang="en-US" b="1" dirty="0" err="1">
                <a:solidFill>
                  <a:srgbClr val="002060"/>
                </a:solidFill>
              </a:rPr>
              <a:t>Luyện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tập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b="1" dirty="0" err="1">
                <a:solidFill>
                  <a:srgbClr val="002060"/>
                </a:solidFill>
              </a:rPr>
              <a:t>Phương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trình</a:t>
            </a:r>
            <a:r>
              <a:rPr lang="en-US" b="1" dirty="0">
                <a:solidFill>
                  <a:srgbClr val="002060"/>
                </a:solidFill>
              </a:rPr>
              <a:t> </a:t>
            </a:r>
            <a:r>
              <a:rPr lang="en-US" b="1" dirty="0" err="1">
                <a:solidFill>
                  <a:srgbClr val="002060"/>
                </a:solidFill>
              </a:rPr>
              <a:t>tích</a:t>
            </a:r>
            <a:r>
              <a:rPr lang="en-US" b="1" dirty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2714151" y="2667000"/>
            <a:ext cx="49058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i="1" u="sng" dirty="0" err="1"/>
              <a:t>Gv</a:t>
            </a:r>
            <a:r>
              <a:rPr lang="en-US" sz="2400" i="1" u="sng" dirty="0"/>
              <a:t> </a:t>
            </a:r>
            <a:r>
              <a:rPr lang="en-US" sz="2400" i="1" u="sng" dirty="0" err="1"/>
              <a:t>thực</a:t>
            </a:r>
            <a:r>
              <a:rPr lang="en-US" sz="2400" i="1" u="sng" dirty="0"/>
              <a:t> </a:t>
            </a:r>
            <a:r>
              <a:rPr lang="en-US" sz="2400" i="1" u="sng" dirty="0" err="1"/>
              <a:t>hiện</a:t>
            </a:r>
            <a:r>
              <a:rPr lang="en-US" sz="3200" dirty="0"/>
              <a:t>: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</a:rPr>
              <a:t>Lê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</a:rPr>
              <a:t>Thị</a:t>
            </a:r>
            <a:r>
              <a:rPr lang="en-US" sz="3200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sz="3200" dirty="0" err="1">
                <a:solidFill>
                  <a:schemeClr val="accent4">
                    <a:lumMod val="75000"/>
                  </a:schemeClr>
                </a:solidFill>
              </a:rPr>
              <a:t>Duyệt</a:t>
            </a:r>
            <a:endParaRPr lang="en-US" sz="32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3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81000" y="228600"/>
                <a:ext cx="8229600" cy="623952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800" b="1" u="sng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Bài 21 </a:t>
                </a:r>
                <a:r>
                  <a:rPr lang="en-US" sz="2800" b="1" u="sng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sgk</a:t>
                </a:r>
                <a:r>
                  <a:rPr lang="en-US" sz="2800" b="1" u="sng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b="1" u="sng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  <a:r>
                  <a:rPr lang="en-US" sz="2800" b="1" u="sng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8 </a:t>
                </a:r>
                <a:r>
                  <a:rPr lang="en-US" sz="2800" b="1" u="sng" dirty="0" err="1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tập</a:t>
                </a:r>
                <a:r>
                  <a:rPr lang="en-US" sz="2800" b="1" u="sng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2/tr17:</a:t>
                </a:r>
                <a:r>
                  <a:rPr lang="en-US" sz="28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lvl="0"/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a)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Giải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trình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: (3x – 2).( 4x + 5) = 0   </a:t>
                </a:r>
              </a:p>
              <a:p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Giải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:    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    (3x – 2).( 4x + 5) = 0   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  <a:sym typeface="Wingdings"/>
                  </a:rPr>
                  <a:t>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3x – 2 = 0 hay 4 x + 5 = 0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TH1: 3x – 2 = 0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  <a:sym typeface="Wingdings"/>
                  </a:rPr>
                  <a:t>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3x = 0 + 2      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  <a:sym typeface="Wingdings"/>
                  </a:rPr>
                  <a:t>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3x = 2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  <a:sym typeface="Wingdings"/>
                  </a:rPr>
                  <a:t>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800" b="0" i="0" dirty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TH2: 4</a:t>
                </a:r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x + 5 = 0 </a:t>
                </a:r>
              </a:p>
              <a:p>
                <a:pPr marL="457200" indent="-457200">
                  <a:buFont typeface="Wingdings" panose="05000000000000000000" pitchFamily="2" charset="2"/>
                  <a:buChar char="ó"/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4x = – 5</a:t>
                </a:r>
              </a:p>
              <a:p>
                <a:pPr marL="457200" indent="-457200">
                  <a:buFont typeface="Wingdings" panose="05000000000000000000" pitchFamily="2" charset="2"/>
                  <a:buChar char="ó"/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 x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−5</m:t>
                        </m:r>
                      </m:num>
                      <m:den>
                        <m:r>
                          <a:rPr lang="en-US" sz="2800" b="0" i="0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tập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nghiệm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trình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đã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cho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S = {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800" dirty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−5</m:t>
                        </m:r>
                      </m:num>
                      <m:den>
                        <m:r>
                          <a:rPr lang="en-US" sz="2800" b="0" i="0" dirty="0" smtClean="0"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}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28600"/>
                <a:ext cx="8229600" cy="6239529"/>
              </a:xfrm>
              <a:prstGeom prst="rect">
                <a:avLst/>
              </a:prstGeom>
              <a:blipFill>
                <a:blip r:embed="rId2"/>
                <a:stretch>
                  <a:fillRect l="-1556" t="-1075" r="-148" b="-2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793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4636" y="804392"/>
            <a:ext cx="1219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u="sng" dirty="0" err="1"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0018" y="1913581"/>
                <a:ext cx="5029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  <a:sym typeface="Wingdings" pitchFamily="2" charset="2"/>
                  </a:rPr>
                  <a:t> 4x + 2 = 0 hay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pPr>
                      <m:e>
                        <m:r>
                          <a:rPr lang="en-US" sz="2800" i="1" smtClean="0">
                            <a:latin typeface="Cambria Math"/>
                            <a:sym typeface="Wingdings" pitchFamily="2" charset="2"/>
                          </a:rPr>
                          <m:t>𝑥</m:t>
                        </m:r>
                      </m:e>
                      <m:sup>
                        <m:r>
                          <a:rPr lang="en-US" sz="2800" i="1" smtClean="0">
                            <a:latin typeface="Cambria Math"/>
                            <a:sym typeface="Wingdings" pitchFamily="2" charset="2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  <a:sym typeface="Wingdings" pitchFamily="2" charset="2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1</m:t>
                    </m:r>
                    <m:r>
                      <a:rPr lang="en-US" sz="2800" b="0" i="1" smtClean="0">
                        <a:latin typeface="Cambria Math"/>
                        <a:sym typeface="Wingdings" pitchFamily="2" charset="2"/>
                      </a:rPr>
                      <m:t>=0</m:t>
                    </m:r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18" y="1913581"/>
                <a:ext cx="5029200" cy="523220"/>
              </a:xfrm>
              <a:prstGeom prst="rect">
                <a:avLst/>
              </a:prstGeom>
              <a:blipFill>
                <a:blip r:embed="rId2"/>
                <a:stretch>
                  <a:fillRect l="-2545" t="-13953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1562" y="2779693"/>
                <a:ext cx="5902038" cy="156247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TH1: 4x + 2 = 0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  <a:sym typeface="Wingdings" pitchFamily="2" charset="2"/>
                  </a:rPr>
                  <a:t> 4x = -2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  <a:sym typeface="Wingdings" pitchFamily="2" charset="2"/>
                  </a:rPr>
                  <a:t>  x =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sz="2800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62" y="2779693"/>
                <a:ext cx="5902038" cy="1562479"/>
              </a:xfrm>
              <a:prstGeom prst="rect">
                <a:avLst/>
              </a:prstGeom>
              <a:blipFill>
                <a:blip r:embed="rId3"/>
                <a:stretch>
                  <a:fillRect l="-2169" t="-4297" b="-42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0940" y="4324973"/>
                <a:ext cx="8229601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  <a:sym typeface="Wingdings" pitchFamily="2" charset="2"/>
                  </a:rPr>
                  <a:t>TH2: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  <a:sym typeface="Wingdings" pitchFamily="2" charset="2"/>
                      </a:rPr>
                      <m:t> </m:t>
                    </m:r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pPr>
                      <m:e>
                        <m:r>
                          <a:rPr lang="en-US" sz="2800" i="1" smtClean="0">
                            <a:latin typeface="Cambria Math"/>
                            <a:sym typeface="Wingdings" pitchFamily="2" charset="2"/>
                          </a:rPr>
                          <m:t>𝑥</m:t>
                        </m:r>
                      </m:e>
                      <m:sup>
                        <m:r>
                          <a:rPr lang="en-US" sz="2800" i="1" smtClean="0">
                            <a:latin typeface="Cambria Math"/>
                            <a:sym typeface="Wingdings" pitchFamily="2" charset="2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  <a:sym typeface="Wingdings" pitchFamily="2" charset="2"/>
                      </a:rPr>
                      <m:t>+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sym typeface="Wingdings" pitchFamily="2" charset="2"/>
                      </a:rPr>
                      <m:t>1</m:t>
                    </m:r>
                    <m:r>
                      <a:rPr lang="en-US" sz="2800" b="0" i="1" smtClean="0">
                        <a:latin typeface="Cambria Math"/>
                        <a:sym typeface="Wingdings" pitchFamily="2" charset="2"/>
                      </a:rPr>
                      <m:t>=0</m:t>
                    </m:r>
                  </m:oMath>
                </a14:m>
                <a:endParaRPr lang="en-US" sz="2800" b="0" dirty="0">
                  <a:latin typeface="Times New Roman" pitchFamily="18" charset="0"/>
                  <a:sym typeface="Wingdings" pitchFamily="2" charset="2"/>
                </a:endParaRP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  <a:sym typeface="Wingdings" pitchFamily="2" charset="2"/>
                  </a:rPr>
                  <a:t>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sym typeface="Wingdings" pitchFamily="2" charset="2"/>
                          </a:rPr>
                        </m:ctrlPr>
                      </m:sSupPr>
                      <m:e>
                        <m:r>
                          <a:rPr lang="en-US" sz="2800" i="1">
                            <a:latin typeface="Cambria Math"/>
                            <a:sym typeface="Wingdings" pitchFamily="2" charset="2"/>
                          </a:rPr>
                          <m:t>𝑥</m:t>
                        </m:r>
                      </m:e>
                      <m:sup>
                        <m:r>
                          <a:rPr lang="en-US" sz="2800" i="1">
                            <a:latin typeface="Cambria Math"/>
                            <a:sym typeface="Wingdings" pitchFamily="2" charset="2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  <a:sym typeface="Wingdings" pitchFamily="2" charset="2"/>
                  </a:rPr>
                  <a:t> = -1 (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  <a:sym typeface="Wingdings" pitchFamily="2" charset="2"/>
                  </a:rPr>
                  <a:t>Vô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  <a:sym typeface="Wingdings" pitchFamily="2" charset="2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  <a:sym typeface="Wingdings" pitchFamily="2" charset="2"/>
                  </a:rPr>
                  <a:t>lí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  <a:sym typeface="Wingdings" pitchFamily="2" charset="2"/>
                  </a:rPr>
                  <a:t>)</a:t>
                </a:r>
              </a:p>
              <a:p>
                <a:endParaRPr lang="en-US" sz="2800" b="0" dirty="0">
                  <a:latin typeface="Times New Roman" pitchFamily="18" charset="0"/>
                  <a:cs typeface="Times New Roman" pitchFamily="18" charset="0"/>
                  <a:sym typeface="Wingdings" pitchFamily="2" charset="2"/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40" y="4324973"/>
                <a:ext cx="8229601" cy="1384995"/>
              </a:xfrm>
              <a:prstGeom prst="rect">
                <a:avLst/>
              </a:prstGeom>
              <a:blipFill>
                <a:blip r:embed="rId4"/>
                <a:stretch>
                  <a:fillRect l="-1481" t="-43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50940" y="5625842"/>
                <a:ext cx="7890164" cy="70070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Vậy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tập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nghiệm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trình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đã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cho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S = {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sz="2800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}</a:t>
                </a: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40" y="5625842"/>
                <a:ext cx="7890164" cy="700705"/>
              </a:xfrm>
              <a:prstGeom prst="rect">
                <a:avLst/>
              </a:prstGeom>
              <a:blipFill>
                <a:blip r:embed="rId5"/>
                <a:stretch>
                  <a:fillRect l="-1544" b="-104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69320" y="382344"/>
                <a:ext cx="646260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c)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Giải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trình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: (4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+ 2).(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+ 1) = 0</a:t>
                </a:r>
                <a:endParaRPr lang="en-US" sz="2800" dirty="0"/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20" y="382344"/>
                <a:ext cx="6462603" cy="523220"/>
              </a:xfrm>
              <a:prstGeom prst="rect">
                <a:avLst/>
              </a:prstGeom>
              <a:blipFill>
                <a:blip r:embed="rId6"/>
                <a:stretch>
                  <a:fillRect l="-1885" t="-13953" r="-283" b="-30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-76200" y="1305580"/>
                <a:ext cx="337682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(4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 panose="02040503050406030204" pitchFamily="18" charset="0"/>
                        <a:cs typeface="Times New Roman" pitchFamily="18" charset="0"/>
                      </a:rPr>
                      <m:t>𝑥</m:t>
                    </m:r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+ 2).(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800" b="0" i="1" smtClean="0"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+ 1) = 0</a:t>
                </a:r>
                <a:endParaRPr lang="en-US" sz="2800" dirty="0"/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6200" y="1305580"/>
                <a:ext cx="3376822" cy="523220"/>
              </a:xfrm>
              <a:prstGeom prst="rect">
                <a:avLst/>
              </a:prstGeom>
              <a:blipFill>
                <a:blip r:embed="rId7"/>
                <a:stretch>
                  <a:fillRect l="-903" t="-12791" r="-2708" b="-302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248096" y="87868"/>
            <a:ext cx="3025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21 </a:t>
            </a:r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2/tr17: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793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7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7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  <p:bldP spid="13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381000" y="228600"/>
                <a:ext cx="8229600" cy="623452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d)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Giải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trình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: (2x+7)(x – 5)( 5x + 1) = 0   </a:t>
                </a:r>
              </a:p>
              <a:p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Giải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:    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    (2x+7)(x – 5)( 5x + 1) = 0   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  <a:sym typeface="Wingdings"/>
                  </a:rPr>
                  <a:t>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2x+7=0 hay x – 5 = 0 hay 5 x + 1 = 0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TH1: 2x + 7 = 0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  <a:sym typeface="Wingdings"/>
                  </a:rPr>
                  <a:t>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2x = -7      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  <a:sym typeface="Wingdings"/>
                  </a:rPr>
                  <a:t>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−7</m:t>
                        </m:r>
                      </m:num>
                      <m:den>
                        <m:r>
                          <a:rPr lang="en-US" sz="2800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TH2: </a:t>
                </a:r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x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–</a:t>
                </a:r>
                <a:r>
                  <a:rPr lang="en-US" sz="2800" i="1" dirty="0">
                    <a:latin typeface="Times New Roman" pitchFamily="18" charset="0"/>
                    <a:cs typeface="Times New Roman" pitchFamily="18" charset="0"/>
                  </a:rPr>
                  <a:t> 5 = 0 </a:t>
                </a:r>
              </a:p>
              <a:p>
                <a:pPr marL="457200" indent="-457200">
                  <a:buFont typeface="Wingdings" panose="05000000000000000000" pitchFamily="2" charset="2"/>
                  <a:buChar char="ó"/>
                </a:pP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x =  5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TH3: 5x + 1 = 0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  <a:sym typeface="Wingdings"/>
                  </a:rPr>
                  <a:t>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5x = -1      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  <a:sym typeface="Wingdings"/>
                  </a:rPr>
                  <a:t>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b="0" i="0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Vậy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tập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nghiệm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S = {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−7</m:t>
                        </m:r>
                      </m:num>
                      <m:den>
                        <m:r>
                          <a:rPr lang="en-US" sz="2800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;5;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sz="2800" b="0" i="0" dirty="0" smtClean="0">
                            <a:latin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}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228600"/>
                <a:ext cx="8229600" cy="6234527"/>
              </a:xfrm>
              <a:prstGeom prst="rect">
                <a:avLst/>
              </a:prstGeom>
              <a:blipFill>
                <a:blip r:embed="rId2"/>
                <a:stretch>
                  <a:fillRect l="-1556" t="-1076" b="-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152400" y="0"/>
            <a:ext cx="3025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21 </a:t>
            </a:r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 </a:t>
            </a:r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2/tr17: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49178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81000"/>
            <a:ext cx="8077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22/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 tập2 /tr17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ý: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biến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phương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a) 2x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x – 3)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+ 5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(x - 3)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= 0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0" y="241333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123092" y="1950660"/>
                <a:ext cx="8580120" cy="38999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800" dirty="0">
                    <a:latin typeface="Times New Roman" pitchFamily="18" charset="0"/>
                    <a:cs typeface="Times New Roman" pitchFamily="18" charset="0"/>
                    <a:sym typeface="Wingdings" pitchFamily="2" charset="2"/>
                  </a:rPr>
                  <a:t> ( x-3)(2x+ 5) = 0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  <a:sym typeface="Wingdings" pitchFamily="2" charset="2"/>
                  </a:rPr>
                  <a:t> x - 3= 0 hay 2x + 5 = 0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  <a:sym typeface="Wingdings" pitchFamily="2" charset="2"/>
                  </a:rPr>
                  <a:t>TH1: x- 3= 0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  <a:sym typeface="Wingdings" pitchFamily="2" charset="2"/>
                  </a:rPr>
                  <a:t>          x = 3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  <a:sym typeface="Wingdings" pitchFamily="2" charset="2"/>
                  </a:rPr>
                  <a:t>TH2: 2x+ 5= 0 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  <a:sym typeface="Wingdings" pitchFamily="2" charset="2"/>
                  </a:rPr>
                  <a:t>     2x = -5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  <a:sym typeface="Wingdings" pitchFamily="2" charset="2"/>
                  </a:rPr>
                  <a:t>    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800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Vậy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tập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nghiệm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trình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đã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cho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S = {3;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2800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}</a:t>
                </a: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3092" y="1950660"/>
                <a:ext cx="8580120" cy="3899914"/>
              </a:xfrm>
              <a:prstGeom prst="rect">
                <a:avLst/>
              </a:prstGeom>
              <a:blipFill>
                <a:blip r:embed="rId2"/>
                <a:stretch>
                  <a:fillRect l="-1420" t="-1875" b="-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793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5153507"/>
              </p:ext>
            </p:extLst>
          </p:nvPr>
        </p:nvGraphicFramePr>
        <p:xfrm>
          <a:off x="492124" y="914400"/>
          <a:ext cx="5131151" cy="650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7" name="Equation" r:id="rId3" imgW="1803240" imgH="228600" progId="Equation.3">
                  <p:embed/>
                </p:oleObj>
              </mc:Choice>
              <mc:Fallback>
                <p:oleObj name="Equation" r:id="rId3" imgW="1803240" imgH="228600" progId="Equation.3">
                  <p:embed/>
                  <p:pic>
                    <p:nvPicPr>
                      <p:cNvPr id="1638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124" y="914400"/>
                        <a:ext cx="5131151" cy="6505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9386119"/>
              </p:ext>
            </p:extLst>
          </p:nvPr>
        </p:nvGraphicFramePr>
        <p:xfrm>
          <a:off x="269875" y="1504950"/>
          <a:ext cx="5532438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8" name="Equation" r:id="rId5" imgW="2197080" imgH="215640" progId="Equation.3">
                  <p:embed/>
                </p:oleObj>
              </mc:Choice>
              <mc:Fallback>
                <p:oleObj name="Equation" r:id="rId5" imgW="2197080" imgH="215640" progId="Equation.3">
                  <p:embed/>
                  <p:pic>
                    <p:nvPicPr>
                      <p:cNvPr id="1638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875" y="1504950"/>
                        <a:ext cx="5532438" cy="552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39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595043"/>
              </p:ext>
            </p:extLst>
          </p:nvPr>
        </p:nvGraphicFramePr>
        <p:xfrm>
          <a:off x="303213" y="1981200"/>
          <a:ext cx="45847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9" name="Equation" r:id="rId7" imgW="1879560" imgH="215640" progId="Equation.3">
                  <p:embed/>
                </p:oleObj>
              </mc:Choice>
              <mc:Fallback>
                <p:oleObj name="Equation" r:id="rId7" imgW="1879560" imgH="215640" progId="Equation.3">
                  <p:embed/>
                  <p:pic>
                    <p:nvPicPr>
                      <p:cNvPr id="1639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3" y="1981200"/>
                        <a:ext cx="4584700" cy="533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39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4984323"/>
              </p:ext>
            </p:extLst>
          </p:nvPr>
        </p:nvGraphicFramePr>
        <p:xfrm>
          <a:off x="301625" y="2495550"/>
          <a:ext cx="4292600" cy="55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0" name="Equation" r:id="rId9" imgW="1701720" imgH="215640" progId="Equation.3">
                  <p:embed/>
                </p:oleObj>
              </mc:Choice>
              <mc:Fallback>
                <p:oleObj name="Equation" r:id="rId9" imgW="1701720" imgH="215640" progId="Equation.3">
                  <p:embed/>
                  <p:pic>
                    <p:nvPicPr>
                      <p:cNvPr id="1639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" y="2495550"/>
                        <a:ext cx="4292600" cy="552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39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68008608"/>
              </p:ext>
            </p:extLst>
          </p:nvPr>
        </p:nvGraphicFramePr>
        <p:xfrm>
          <a:off x="504825" y="2895600"/>
          <a:ext cx="3382963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1" name="Equation" r:id="rId11" imgW="1218960" imgH="215640" progId="Equation.3">
                  <p:embed/>
                </p:oleObj>
              </mc:Choice>
              <mc:Fallback>
                <p:oleObj name="Equation" r:id="rId11" imgW="1218960" imgH="215640" progId="Equation.3">
                  <p:embed/>
                  <p:pic>
                    <p:nvPicPr>
                      <p:cNvPr id="1639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825" y="2895600"/>
                        <a:ext cx="3382963" cy="609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39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9097604"/>
              </p:ext>
            </p:extLst>
          </p:nvPr>
        </p:nvGraphicFramePr>
        <p:xfrm>
          <a:off x="381000" y="3505200"/>
          <a:ext cx="1692443" cy="4019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2" name="Equation" r:id="rId13" imgW="761760" imgH="177480" progId="Equation.3">
                  <p:embed/>
                </p:oleObj>
              </mc:Choice>
              <mc:Fallback>
                <p:oleObj name="Equation" r:id="rId13" imgW="761760" imgH="177480" progId="Equation.3">
                  <p:embed/>
                  <p:pic>
                    <p:nvPicPr>
                      <p:cNvPr id="1639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3505200"/>
                        <a:ext cx="1692443" cy="40195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Rectangle 15"/>
          <p:cNvSpPr/>
          <p:nvPr/>
        </p:nvSpPr>
        <p:spPr>
          <a:xfrm>
            <a:off x="1962999" y="3505200"/>
            <a:ext cx="6278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hay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399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0109778"/>
              </p:ext>
            </p:extLst>
          </p:nvPr>
        </p:nvGraphicFramePr>
        <p:xfrm>
          <a:off x="2627313" y="3489325"/>
          <a:ext cx="1530350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3" name="Equation" r:id="rId15" imgW="558720" imgH="177480" progId="Equation.3">
                  <p:embed/>
                </p:oleObj>
              </mc:Choice>
              <mc:Fallback>
                <p:oleObj name="Equation" r:id="rId15" imgW="558720" imgH="177480" progId="Equation.3">
                  <p:embed/>
                  <p:pic>
                    <p:nvPicPr>
                      <p:cNvPr id="16399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3489325"/>
                        <a:ext cx="1530350" cy="4953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/>
          <p:cNvSpPr/>
          <p:nvPr/>
        </p:nvSpPr>
        <p:spPr>
          <a:xfrm>
            <a:off x="381000" y="4038600"/>
            <a:ext cx="6623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TH1</a:t>
            </a:r>
            <a:r>
              <a:rPr lang="en-US" dirty="0"/>
              <a:t>:</a:t>
            </a:r>
          </a:p>
        </p:txBody>
      </p:sp>
      <p:sp>
        <p:nvSpPr>
          <p:cNvPr id="20" name="Rectangle 19"/>
          <p:cNvSpPr/>
          <p:nvPr/>
        </p:nvSpPr>
        <p:spPr>
          <a:xfrm>
            <a:off x="457200" y="4572000"/>
            <a:ext cx="6206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TH2:</a:t>
            </a:r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401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2015919"/>
              </p:ext>
            </p:extLst>
          </p:nvPr>
        </p:nvGraphicFramePr>
        <p:xfrm>
          <a:off x="1066800" y="3964984"/>
          <a:ext cx="1371600" cy="4417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4" name="Equation" r:id="rId17" imgW="558720" imgH="177480" progId="Equation.3">
                  <p:embed/>
                </p:oleObj>
              </mc:Choice>
              <mc:Fallback>
                <p:oleObj name="Equation" r:id="rId17" imgW="558720" imgH="177480" progId="Equation.3">
                  <p:embed/>
                  <p:pic>
                    <p:nvPicPr>
                      <p:cNvPr id="16401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964984"/>
                        <a:ext cx="1371600" cy="44170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40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4663719"/>
              </p:ext>
            </p:extLst>
          </p:nvPr>
        </p:nvGraphicFramePr>
        <p:xfrm>
          <a:off x="2468563" y="3952875"/>
          <a:ext cx="1309687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name="Equation" r:id="rId19" imgW="545760" imgH="177480" progId="Equation.3">
                  <p:embed/>
                </p:oleObj>
              </mc:Choice>
              <mc:Fallback>
                <p:oleObj name="Equation" r:id="rId19" imgW="545760" imgH="177480" progId="Equation.3">
                  <p:embed/>
                  <p:pic>
                    <p:nvPicPr>
                      <p:cNvPr id="1640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8563" y="3952875"/>
                        <a:ext cx="1309687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405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5238567"/>
              </p:ext>
            </p:extLst>
          </p:nvPr>
        </p:nvGraphicFramePr>
        <p:xfrm>
          <a:off x="1239838" y="4537075"/>
          <a:ext cx="1225550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Equation" r:id="rId21" imgW="558720" imgH="177480" progId="Equation.3">
                  <p:embed/>
                </p:oleObj>
              </mc:Choice>
              <mc:Fallback>
                <p:oleObj name="Equation" r:id="rId21" imgW="558720" imgH="177480" progId="Equation.3">
                  <p:embed/>
                  <p:pic>
                    <p:nvPicPr>
                      <p:cNvPr id="16405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9838" y="4537075"/>
                        <a:ext cx="1225550" cy="396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8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410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6409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330422"/>
              </p:ext>
            </p:extLst>
          </p:nvPr>
        </p:nvGraphicFramePr>
        <p:xfrm>
          <a:off x="2506980" y="4572000"/>
          <a:ext cx="1062037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Equation" r:id="rId23" imgW="545760" imgH="177480" progId="Equation.3">
                  <p:embed/>
                </p:oleObj>
              </mc:Choice>
              <mc:Fallback>
                <p:oleObj name="Equation" r:id="rId23" imgW="545760" imgH="177480" progId="Equation.3">
                  <p:embed/>
                  <p:pic>
                    <p:nvPicPr>
                      <p:cNvPr id="16409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6980" y="4572000"/>
                        <a:ext cx="1062037" cy="3413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12" name="Rectangle 28"/>
          <p:cNvSpPr>
            <a:spLocks noChangeArrowheads="1"/>
          </p:cNvSpPr>
          <p:nvPr/>
        </p:nvSpPr>
        <p:spPr bwMode="auto">
          <a:xfrm>
            <a:off x="0" y="5334000"/>
            <a:ext cx="3581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Vậy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tập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nghiệm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của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pt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đã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cho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</a:t>
            </a:r>
            <a:r>
              <a:rPr kumimoji="0" 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411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84881446"/>
              </p:ext>
            </p:extLst>
          </p:nvPr>
        </p:nvGraphicFramePr>
        <p:xfrm>
          <a:off x="3787775" y="5375275"/>
          <a:ext cx="1035050" cy="3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8" name="Equation" r:id="rId25" imgW="571320" imgH="215640" progId="Equation.3">
                  <p:embed/>
                </p:oleObj>
              </mc:Choice>
              <mc:Fallback>
                <p:oleObj name="Equation" r:id="rId25" imgW="571320" imgH="215640" progId="Equation.3">
                  <p:embed/>
                  <p:pic>
                    <p:nvPicPr>
                      <p:cNvPr id="16411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7775" y="5375275"/>
                        <a:ext cx="1035050" cy="388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/>
          <p:cNvSpPr/>
          <p:nvPr/>
        </p:nvSpPr>
        <p:spPr>
          <a:xfrm>
            <a:off x="301625" y="573869"/>
            <a:ext cx="29546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22/</a:t>
            </a:r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 tập2 /tr17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901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6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64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16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6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6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6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6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0" grpId="0"/>
      <p:bldP spid="164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81000"/>
            <a:ext cx="8077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22/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 tập2 /tr17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lvl="0"/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d) x( 2x – 7) – 4x +14 = 0</a:t>
            </a:r>
          </a:p>
          <a:p>
            <a:pPr lvl="0"/>
            <a:r>
              <a:rPr lang="en-US" sz="32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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x( 2x – 7) – 2(2x – 7) = 0</a:t>
            </a:r>
          </a:p>
          <a:p>
            <a:pPr lvl="0"/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pPr lvl="0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2413338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/>
              <p:cNvSpPr/>
              <p:nvPr/>
            </p:nvSpPr>
            <p:spPr>
              <a:xfrm>
                <a:off x="152400" y="2413338"/>
                <a:ext cx="8580120" cy="43393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0"/>
                <a:r>
                  <a:rPr lang="en-US" sz="2800" dirty="0">
                    <a:latin typeface="Times New Roman" pitchFamily="18" charset="0"/>
                    <a:cs typeface="Times New Roman" pitchFamily="18" charset="0"/>
                    <a:sym typeface="Wingdings" pitchFamily="2" charset="2"/>
                  </a:rPr>
                  <a:t> ( 2x-7)(x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–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  <a:sym typeface="Wingdings" pitchFamily="2" charset="2"/>
                  </a:rPr>
                  <a:t>2) = 0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  <a:sym typeface="Wingdings" pitchFamily="2" charset="2"/>
                  </a:rPr>
                  <a:t> 2x - 7= 0 hay x 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–2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  <a:sym typeface="Wingdings" pitchFamily="2" charset="2"/>
                  </a:rPr>
                  <a:t> = 0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  <a:sym typeface="Wingdings" pitchFamily="2" charset="2"/>
                  </a:rPr>
                  <a:t>TH1: 2x- 7= 0 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  <a:sym typeface="Wingdings" pitchFamily="2" charset="2"/>
                  </a:rPr>
                  <a:t>     2x = 7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  <a:sym typeface="Wingdings" pitchFamily="2" charset="2"/>
                  </a:rPr>
                  <a:t>     x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800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  <a:sym typeface="Wingdings" pitchFamily="2" charset="2"/>
                  </a:rPr>
                  <a:t>TH1: x- 2= 0</a:t>
                </a: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  <a:sym typeface="Wingdings" pitchFamily="2" charset="2"/>
                  </a:rPr>
                  <a:t>          x = 2</a:t>
                </a:r>
              </a:p>
              <a:p>
                <a:endParaRPr lang="en-US" sz="2800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Vậy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tập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nghiệm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của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phương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trình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đã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cho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err="1">
                    <a:latin typeface="Times New Roman" pitchFamily="18" charset="0"/>
                    <a:cs typeface="Times New Roman" pitchFamily="18" charset="0"/>
                  </a:rPr>
                  <a:t>là</a:t>
                </a:r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 S = {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7</m:t>
                        </m:r>
                      </m:num>
                      <m:den>
                        <m:r>
                          <a:rPr lang="en-US" sz="2800" dirty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800" dirty="0">
                    <a:latin typeface="Times New Roman" pitchFamily="18" charset="0"/>
                    <a:cs typeface="Times New Roman" pitchFamily="18" charset="0"/>
                  </a:rPr>
                  <a:t>;2}</a:t>
                </a:r>
              </a:p>
            </p:txBody>
          </p:sp>
        </mc:Choice>
        <mc:Fallback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" y="2413338"/>
                <a:ext cx="8580120" cy="4339393"/>
              </a:xfrm>
              <a:prstGeom prst="rect">
                <a:avLst/>
              </a:prstGeom>
              <a:blipFill>
                <a:blip r:embed="rId2"/>
                <a:stretch>
                  <a:fillRect l="-1420" t="-1685" b="-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146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0" y="6858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0" y="13716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49" name="Rectangle 17"/>
          <p:cNvSpPr>
            <a:spLocks noChangeArrowheads="1"/>
          </p:cNvSpPr>
          <p:nvPr/>
        </p:nvSpPr>
        <p:spPr bwMode="auto">
          <a:xfrm>
            <a:off x="0" y="2057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0" y="2743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1" name="Rectangle 19"/>
          <p:cNvSpPr>
            <a:spLocks noChangeArrowheads="1"/>
          </p:cNvSpPr>
          <p:nvPr/>
        </p:nvSpPr>
        <p:spPr bwMode="auto">
          <a:xfrm>
            <a:off x="0" y="34194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4" name="Rectangle 22"/>
          <p:cNvSpPr>
            <a:spLocks noChangeArrowheads="1"/>
          </p:cNvSpPr>
          <p:nvPr/>
        </p:nvSpPr>
        <p:spPr bwMode="auto">
          <a:xfrm>
            <a:off x="0" y="4876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5" name="Rectangle 23"/>
          <p:cNvSpPr>
            <a:spLocks noChangeArrowheads="1"/>
          </p:cNvSpPr>
          <p:nvPr/>
        </p:nvSpPr>
        <p:spPr bwMode="auto">
          <a:xfrm>
            <a:off x="0" y="5140181"/>
            <a:ext cx="533400" cy="2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3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56" name="Rectangle 24"/>
          <p:cNvSpPr>
            <a:spLocks noChangeArrowheads="1"/>
          </p:cNvSpPr>
          <p:nvPr/>
        </p:nvSpPr>
        <p:spPr bwMode="auto">
          <a:xfrm>
            <a:off x="0" y="5695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8457" name="Rectangle 25"/>
          <p:cNvSpPr>
            <a:spLocks noChangeArrowheads="1"/>
          </p:cNvSpPr>
          <p:nvPr/>
        </p:nvSpPr>
        <p:spPr bwMode="auto">
          <a:xfrm>
            <a:off x="0" y="5876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04800" y="609600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470" name="Rectangle 38"/>
          <p:cNvSpPr>
            <a:spLocks noChangeArrowheads="1"/>
          </p:cNvSpPr>
          <p:nvPr/>
        </p:nvSpPr>
        <p:spPr bwMode="auto">
          <a:xfrm>
            <a:off x="2133600" y="2558535"/>
            <a:ext cx="3352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4.Dặn </a:t>
            </a:r>
            <a:r>
              <a:rPr kumimoji="0" lang="en-US" sz="2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dò</a:t>
            </a: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Xem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lại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các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bt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đã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làm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dung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tuần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sau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137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5869</TotalTime>
  <Words>428</Words>
  <Application>Microsoft Office PowerPoint</Application>
  <PresentationFormat>On-screen Show (4:3)</PresentationFormat>
  <Paragraphs>74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Wingdings</vt:lpstr>
      <vt:lpstr>Office Theme</vt:lpstr>
      <vt:lpstr>Microsoft Equation 3.0</vt:lpstr>
      <vt:lpstr>Luyện tập  Phương trình tích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AutoBVT</dc:creator>
  <cp:lastModifiedBy>Admin</cp:lastModifiedBy>
  <cp:revision>19</cp:revision>
  <dcterms:created xsi:type="dcterms:W3CDTF">2020-03-02T03:00:51Z</dcterms:created>
  <dcterms:modified xsi:type="dcterms:W3CDTF">2020-03-24T13:09:17Z</dcterms:modified>
</cp:coreProperties>
</file>